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938CA-663E-4B62-ADAA-E3E509439B86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8255A-AE0C-42F1-B8DB-4DE48148621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5D191-1E23-48F0-BEDB-75B8574F6EFE}" type="datetimeFigureOut">
              <a:rPr lang="ru-RU" smtClean="0"/>
              <a:pPr/>
              <a:t>25.10.2013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2213C-E07B-46D5-ABE4-5BD8BD65D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Штриховой код(извлекаемая информация)</a:t>
            </a:r>
            <a:endParaRPr lang="ru-RU" dirty="0"/>
          </a:p>
        </p:txBody>
      </p:sp>
      <p:pic>
        <p:nvPicPr>
          <p:cNvPr id="4" name="Рисунок 3" descr="UPC_A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4857760"/>
            <a:ext cx="2095500" cy="1514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47795" y="5500702"/>
            <a:ext cx="29962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</a:t>
            </a:r>
            <a:r>
              <a:rPr lang="en-US" dirty="0" smtClean="0"/>
              <a:t>: </a:t>
            </a:r>
            <a:endParaRPr lang="ru-RU" dirty="0" smtClean="0"/>
          </a:p>
          <a:p>
            <a:r>
              <a:rPr lang="ru-RU" dirty="0" err="1" smtClean="0"/>
              <a:t>Фараджов</a:t>
            </a:r>
            <a:r>
              <a:rPr lang="ru-RU" dirty="0" smtClean="0"/>
              <a:t> </a:t>
            </a:r>
            <a:r>
              <a:rPr lang="ru-RU" dirty="0" err="1" smtClean="0"/>
              <a:t>Анар</a:t>
            </a:r>
            <a:r>
              <a:rPr lang="ru-RU" dirty="0" smtClean="0"/>
              <a:t> </a:t>
            </a:r>
            <a:r>
              <a:rPr lang="ru-RU" dirty="0" err="1" smtClean="0"/>
              <a:t>Мурватович</a:t>
            </a:r>
            <a:endParaRPr lang="ru-RU" dirty="0" smtClean="0"/>
          </a:p>
          <a:p>
            <a:r>
              <a:rPr lang="ru-RU" dirty="0" smtClean="0"/>
              <a:t>8</a:t>
            </a:r>
            <a:r>
              <a:rPr lang="en-US" dirty="0" smtClean="0"/>
              <a:t>”</a:t>
            </a:r>
            <a:r>
              <a:rPr lang="ru-RU" dirty="0" smtClean="0"/>
              <a:t>Г</a:t>
            </a:r>
            <a:r>
              <a:rPr lang="en-US" dirty="0" smtClean="0"/>
              <a:t>”</a:t>
            </a:r>
            <a:r>
              <a:rPr lang="ru-RU" dirty="0" smtClean="0"/>
              <a:t> класс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штрихового кода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1. Присваивают цифрам в штриховом коле места с 1-го </a:t>
            </a:r>
            <a:r>
              <a:rPr lang="ru-RU" dirty="0" err="1" smtClean="0"/>
              <a:t>ло</a:t>
            </a:r>
            <a:r>
              <a:rPr lang="ru-RU" dirty="0" smtClean="0"/>
              <a:t> 12-го, исключая контрольную </a:t>
            </a:r>
            <a:r>
              <a:rPr lang="ru-RU" dirty="0" smtClean="0"/>
              <a:t>цифру</a:t>
            </a:r>
          </a:p>
          <a:p>
            <a:r>
              <a:rPr lang="ru-RU" dirty="0" smtClean="0"/>
              <a:t>2. Складывают цифры, находящиеся на четных местах, и полученную сумму умножают на 3. Например: 6 + 7 + 0 + 5 + 0 + + 1 = 19; 19x3 = 57</a:t>
            </a:r>
            <a:r>
              <a:rPr lang="ru-RU" dirty="0" smtClean="0"/>
              <a:t>;</a:t>
            </a:r>
          </a:p>
          <a:p>
            <a:r>
              <a:rPr lang="ru-RU" dirty="0" smtClean="0"/>
              <a:t>3. Складывают цифры, находящиеся на </a:t>
            </a:r>
            <a:r>
              <a:rPr lang="ru-RU" dirty="0" smtClean="0"/>
              <a:t>нечетных </a:t>
            </a:r>
            <a:r>
              <a:rPr lang="ru-RU" dirty="0" smtClean="0"/>
              <a:t>местах. Например: 4+0+0+9+2+0= 15</a:t>
            </a:r>
            <a:r>
              <a:rPr lang="ru-RU" dirty="0" smtClean="0"/>
              <a:t>;</a:t>
            </a:r>
          </a:p>
          <a:p>
            <a:r>
              <a:rPr lang="ru-RU" dirty="0" smtClean="0"/>
              <a:t>4. Складывают результаты, полученные в п. 2 и п. 3, и получают двух- или трехзначное число. Например: 15 +97 =112</a:t>
            </a:r>
            <a:r>
              <a:rPr lang="ru-RU" dirty="0" smtClean="0"/>
              <a:t>;</a:t>
            </a:r>
          </a:p>
          <a:p>
            <a:r>
              <a:rPr lang="ru-RU" dirty="0" smtClean="0"/>
              <a:t>5. Оставляют у полученной итоговой суммы лишь число, находящееся на последнем месте. Например: 2</a:t>
            </a:r>
            <a:r>
              <a:rPr lang="ru-RU" dirty="0" smtClean="0"/>
              <a:t>;</a:t>
            </a:r>
            <a:endParaRPr lang="ru-RU" dirty="0" smtClean="0"/>
          </a:p>
          <a:p>
            <a:r>
              <a:rPr lang="ru-RU" dirty="0" smtClean="0"/>
              <a:t>6. Вычитают из 10 полученное число. Полученная разность и есть контрольное число, которое должно совпадать с тем, что указано в штриховом коде. Например: 10 — 2 = 8.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Коды стран местонахождения баз данных о </a:t>
            </a:r>
            <a:r>
              <a:rPr lang="ru-RU" dirty="0" err="1" smtClean="0"/>
              <a:t>штрихкоде</a:t>
            </a:r>
            <a:r>
              <a:rPr lang="ru-RU" dirty="0" smtClean="0"/>
              <a:t> (частично)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2000264" cy="4543443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1200" dirty="0" smtClean="0"/>
          </a:p>
          <a:p>
            <a:r>
              <a:rPr lang="ru-RU" sz="1200" dirty="0" smtClean="0"/>
              <a:t>00-09	</a:t>
            </a:r>
            <a:r>
              <a:rPr lang="ru-RU" sz="1200" dirty="0" smtClean="0"/>
              <a:t>                                             </a:t>
            </a:r>
            <a:endParaRPr lang="ru-RU" sz="1200" dirty="0" smtClean="0"/>
          </a:p>
          <a:p>
            <a:r>
              <a:rPr lang="ru-RU" sz="1200" dirty="0" smtClean="0"/>
              <a:t>США и </a:t>
            </a:r>
            <a:r>
              <a:rPr lang="ru-RU" sz="1200" dirty="0" smtClean="0"/>
              <a:t>Канада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54	</a:t>
            </a:r>
          </a:p>
          <a:p>
            <a:r>
              <a:rPr lang="ru-RU" sz="1200" dirty="0" smtClean="0"/>
              <a:t>Бельгия и </a:t>
            </a:r>
            <a:r>
              <a:rPr lang="ru-RU" sz="1200" dirty="0" smtClean="0"/>
              <a:t>Люксембург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779	</a:t>
            </a:r>
          </a:p>
          <a:p>
            <a:r>
              <a:rPr lang="ru-RU" sz="1200" dirty="0" smtClean="0"/>
              <a:t>Аргентина</a:t>
            </a:r>
          </a:p>
          <a:p>
            <a:endParaRPr lang="ru-RU" sz="1200" dirty="0" smtClean="0"/>
          </a:p>
          <a:p>
            <a:r>
              <a:rPr lang="ru-RU" sz="1200" dirty="0" smtClean="0"/>
              <a:t>30-37	</a:t>
            </a:r>
          </a:p>
          <a:p>
            <a:r>
              <a:rPr lang="ru-RU" sz="1200" dirty="0" smtClean="0"/>
              <a:t>Франция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560	</a:t>
            </a:r>
          </a:p>
          <a:p>
            <a:r>
              <a:rPr lang="ru-RU" sz="1200" dirty="0" smtClean="0"/>
              <a:t>Португалия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780</a:t>
            </a:r>
            <a:endParaRPr lang="ru-RU" sz="1200" dirty="0" smtClean="0"/>
          </a:p>
          <a:p>
            <a:r>
              <a:rPr lang="ru-RU" sz="1200" dirty="0" smtClean="0"/>
              <a:t>Чили</a:t>
            </a:r>
          </a:p>
          <a:p>
            <a:endParaRPr lang="ru-RU" sz="1200" dirty="0" smtClean="0"/>
          </a:p>
          <a:p>
            <a:r>
              <a:rPr lang="ru-RU" sz="1200" dirty="0" smtClean="0"/>
              <a:t>380	</a:t>
            </a:r>
          </a:p>
          <a:p>
            <a:r>
              <a:rPr lang="ru-RU" sz="1200" dirty="0" smtClean="0"/>
              <a:t>Болгария	</a:t>
            </a:r>
            <a:endParaRPr lang="ru-RU" sz="1200" dirty="0" smtClean="0"/>
          </a:p>
          <a:p>
            <a:endParaRPr lang="ru-RU" sz="105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428860" y="1643050"/>
            <a:ext cx="11079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r>
              <a:rPr lang="ru-RU" sz="1200" dirty="0" smtClean="0"/>
              <a:t>569	</a:t>
            </a:r>
          </a:p>
          <a:p>
            <a:r>
              <a:rPr lang="ru-RU" sz="1200" dirty="0" smtClean="0"/>
              <a:t>Исландия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786	</a:t>
            </a:r>
          </a:p>
          <a:p>
            <a:r>
              <a:rPr lang="ru-RU" sz="1200" dirty="0" smtClean="0"/>
              <a:t>Эквадор</a:t>
            </a:r>
          </a:p>
          <a:p>
            <a:endParaRPr lang="ru-RU" sz="1200" dirty="0" smtClean="0"/>
          </a:p>
          <a:p>
            <a:r>
              <a:rPr lang="ru-RU" sz="1200" dirty="0" smtClean="0"/>
              <a:t>383	</a:t>
            </a:r>
          </a:p>
          <a:p>
            <a:r>
              <a:rPr lang="ru-RU" sz="1200" dirty="0" smtClean="0"/>
              <a:t>Словения</a:t>
            </a:r>
          </a:p>
          <a:p>
            <a:endParaRPr lang="ru-RU" sz="1200" dirty="0" smtClean="0"/>
          </a:p>
          <a:p>
            <a:r>
              <a:rPr lang="ru-RU" sz="1200" dirty="0" smtClean="0"/>
              <a:t>57</a:t>
            </a:r>
            <a:endParaRPr lang="ru-RU" sz="1200" dirty="0" smtClean="0"/>
          </a:p>
          <a:p>
            <a:r>
              <a:rPr lang="ru-RU" sz="1200" dirty="0" smtClean="0"/>
              <a:t>Дания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789	</a:t>
            </a:r>
          </a:p>
          <a:p>
            <a:r>
              <a:rPr lang="ru-RU" sz="1200" dirty="0" smtClean="0"/>
              <a:t>Бразилия</a:t>
            </a:r>
          </a:p>
          <a:p>
            <a:endParaRPr lang="ru-RU" sz="1200" dirty="0" smtClean="0"/>
          </a:p>
          <a:p>
            <a:r>
              <a:rPr lang="ru-RU" sz="1200" dirty="0" smtClean="0"/>
              <a:t>385	</a:t>
            </a:r>
          </a:p>
          <a:p>
            <a:r>
              <a:rPr lang="ru-RU" sz="1200" dirty="0" smtClean="0"/>
              <a:t>Хорватия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590	</a:t>
            </a:r>
          </a:p>
          <a:p>
            <a:r>
              <a:rPr lang="ru-RU" sz="1200" dirty="0" smtClean="0"/>
              <a:t>Польша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80-83	</a:t>
            </a:r>
          </a:p>
          <a:p>
            <a:r>
              <a:rPr lang="ru-RU" sz="1200" dirty="0" smtClean="0"/>
              <a:t>Италия</a:t>
            </a:r>
          </a:p>
          <a:p>
            <a:endParaRPr lang="ru-RU" sz="1200" dirty="0" smtClean="0"/>
          </a:p>
          <a:p>
            <a:r>
              <a:rPr lang="ru-RU" sz="1200" dirty="0" smtClean="0"/>
              <a:t>400-440	</a:t>
            </a:r>
          </a:p>
          <a:p>
            <a:r>
              <a:rPr lang="ru-RU" sz="1200" dirty="0" smtClean="0"/>
              <a:t>Германия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	</a:t>
            </a:r>
          </a:p>
          <a:p>
            <a:endParaRPr lang="ru-RU" sz="12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571868" y="1857364"/>
            <a:ext cx="110799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84</a:t>
            </a:r>
            <a:r>
              <a:rPr lang="ru-RU" sz="1200" dirty="0" smtClean="0"/>
              <a:t>	</a:t>
            </a:r>
          </a:p>
          <a:p>
            <a:r>
              <a:rPr lang="ru-RU" sz="1200" dirty="0" smtClean="0"/>
              <a:t>Испания</a:t>
            </a:r>
          </a:p>
          <a:p>
            <a:endParaRPr lang="ru-RU" sz="1200" dirty="0" smtClean="0"/>
          </a:p>
          <a:p>
            <a:r>
              <a:rPr lang="ru-RU" sz="1200" dirty="0" smtClean="0"/>
              <a:t>460-469	</a:t>
            </a:r>
          </a:p>
          <a:p>
            <a:r>
              <a:rPr lang="ru-RU" sz="1200" dirty="0" smtClean="0"/>
              <a:t>Россия и </a:t>
            </a:r>
            <a:r>
              <a:rPr lang="ru-RU" sz="1200" dirty="0" smtClean="0"/>
              <a:t>СНГ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600-601	</a:t>
            </a:r>
          </a:p>
          <a:p>
            <a:r>
              <a:rPr lang="ru-RU" sz="1200" dirty="0" smtClean="0"/>
              <a:t>ЮАР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850	</a:t>
            </a:r>
          </a:p>
          <a:p>
            <a:r>
              <a:rPr lang="ru-RU" sz="1200" dirty="0" smtClean="0"/>
              <a:t>Куба</a:t>
            </a:r>
          </a:p>
          <a:p>
            <a:endParaRPr lang="ru-RU" sz="1200" dirty="0" smtClean="0"/>
          </a:p>
          <a:p>
            <a:r>
              <a:rPr lang="ru-RU" sz="1200" dirty="0" smtClean="0"/>
              <a:t>471	</a:t>
            </a:r>
          </a:p>
          <a:p>
            <a:r>
              <a:rPr lang="ru-RU" sz="1200" dirty="0" smtClean="0"/>
              <a:t>Тайвань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611	</a:t>
            </a:r>
          </a:p>
          <a:p>
            <a:r>
              <a:rPr lang="ru-RU" sz="1200" dirty="0" smtClean="0"/>
              <a:t>Марокко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858	</a:t>
            </a:r>
          </a:p>
          <a:p>
            <a:r>
              <a:rPr lang="ru-RU" sz="1200" dirty="0" smtClean="0"/>
              <a:t>Словакия</a:t>
            </a:r>
          </a:p>
          <a:p>
            <a:endParaRPr lang="ru-RU" sz="1200" dirty="0" smtClean="0"/>
          </a:p>
          <a:p>
            <a:r>
              <a:rPr lang="ru-RU" sz="1200" dirty="0" smtClean="0"/>
              <a:t>474	</a:t>
            </a:r>
          </a:p>
          <a:p>
            <a:r>
              <a:rPr lang="ru-RU" sz="1200" dirty="0" smtClean="0"/>
              <a:t>Эстония</a:t>
            </a:r>
          </a:p>
          <a:p>
            <a:r>
              <a:rPr lang="ru-RU" sz="1200" dirty="0" smtClean="0"/>
              <a:t>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0562" y="1857364"/>
            <a:ext cx="1243289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613</a:t>
            </a:r>
          </a:p>
          <a:p>
            <a:r>
              <a:rPr lang="ru-RU" sz="1200" dirty="0" smtClean="0"/>
              <a:t>Алжир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859	</a:t>
            </a:r>
          </a:p>
          <a:p>
            <a:r>
              <a:rPr lang="ru-RU" sz="1200" dirty="0" smtClean="0"/>
              <a:t>Чехия</a:t>
            </a:r>
          </a:p>
          <a:p>
            <a:endParaRPr lang="ru-RU" sz="1200" dirty="0" smtClean="0"/>
          </a:p>
          <a:p>
            <a:r>
              <a:rPr lang="ru-RU" sz="1200" dirty="0" smtClean="0"/>
              <a:t>475	</a:t>
            </a:r>
          </a:p>
          <a:p>
            <a:r>
              <a:rPr lang="ru-RU" sz="1200" dirty="0" smtClean="0"/>
              <a:t>Латвия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619	</a:t>
            </a:r>
          </a:p>
          <a:p>
            <a:r>
              <a:rPr lang="ru-RU" sz="1200" dirty="0" smtClean="0"/>
              <a:t>Тунис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860	</a:t>
            </a:r>
          </a:p>
          <a:p>
            <a:r>
              <a:rPr lang="ru-RU" sz="1200" dirty="0" smtClean="0"/>
              <a:t>Югославия</a:t>
            </a:r>
          </a:p>
          <a:p>
            <a:endParaRPr lang="ru-RU" sz="1200" dirty="0" smtClean="0"/>
          </a:p>
          <a:p>
            <a:r>
              <a:rPr lang="ru-RU" sz="1200" dirty="0" smtClean="0"/>
              <a:t>477	</a:t>
            </a:r>
          </a:p>
          <a:p>
            <a:r>
              <a:rPr lang="ru-RU" sz="1200" dirty="0" smtClean="0"/>
              <a:t>Литва	</a:t>
            </a:r>
          </a:p>
          <a:p>
            <a:r>
              <a:rPr lang="ru-RU" sz="1200" dirty="0" smtClean="0"/>
              <a:t>94	</a:t>
            </a:r>
          </a:p>
          <a:p>
            <a:r>
              <a:rPr lang="ru-RU" sz="1200" dirty="0" smtClean="0"/>
              <a:t>Новая </a:t>
            </a:r>
            <a:r>
              <a:rPr lang="ru-RU" sz="1200" dirty="0" smtClean="0"/>
              <a:t>Зеландия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869	</a:t>
            </a:r>
          </a:p>
          <a:p>
            <a:r>
              <a:rPr lang="ru-RU" sz="1200" dirty="0" smtClean="0"/>
              <a:t>Турция</a:t>
            </a:r>
          </a:p>
          <a:p>
            <a:endParaRPr lang="ru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572132" y="1714488"/>
            <a:ext cx="110799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 smtClean="0"/>
          </a:p>
          <a:p>
            <a:r>
              <a:rPr lang="ru-RU" sz="1200" dirty="0" smtClean="0"/>
              <a:t>482	</a:t>
            </a:r>
          </a:p>
          <a:p>
            <a:r>
              <a:rPr lang="ru-RU" sz="1200" dirty="0" smtClean="0"/>
              <a:t>Украина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64	</a:t>
            </a:r>
          </a:p>
          <a:p>
            <a:r>
              <a:rPr lang="ru-RU" sz="1200" dirty="0" smtClean="0"/>
              <a:t>Финляндия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87	</a:t>
            </a:r>
          </a:p>
          <a:p>
            <a:r>
              <a:rPr lang="ru-RU" sz="1200" dirty="0" smtClean="0"/>
              <a:t>Нидерланды</a:t>
            </a:r>
          </a:p>
          <a:p>
            <a:endParaRPr lang="ru-RU" sz="1200" dirty="0" smtClean="0"/>
          </a:p>
          <a:p>
            <a:r>
              <a:rPr lang="ru-RU" sz="1200" dirty="0" smtClean="0"/>
              <a:t>484	</a:t>
            </a:r>
          </a:p>
          <a:p>
            <a:r>
              <a:rPr lang="ru-RU" sz="1200" dirty="0" smtClean="0"/>
              <a:t>Молдова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690	</a:t>
            </a:r>
          </a:p>
          <a:p>
            <a:r>
              <a:rPr lang="ru-RU" sz="1200" dirty="0" smtClean="0"/>
              <a:t>КНР</a:t>
            </a:r>
          </a:p>
          <a:p>
            <a:r>
              <a:rPr lang="ru-RU" sz="1200" dirty="0" smtClean="0"/>
              <a:t>	</a:t>
            </a:r>
          </a:p>
          <a:p>
            <a:r>
              <a:rPr lang="ru-RU" sz="1200" dirty="0" smtClean="0"/>
              <a:t>880	</a:t>
            </a:r>
          </a:p>
          <a:p>
            <a:r>
              <a:rPr lang="ru-RU" sz="1200" dirty="0" smtClean="0"/>
              <a:t>Южная Корея</a:t>
            </a:r>
            <a:endParaRPr lang="ru-RU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Считывание штрих-кода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Для считывания штрих-кода применяют:</a:t>
            </a:r>
          </a:p>
          <a:p>
            <a:r>
              <a:rPr lang="ru-RU" dirty="0" smtClean="0"/>
              <a:t>стационарные и портативные лазерные сканеры, позволяющие считывать штрих-код на различных расстояниях от товара — от 60 см до 5-6 м;</a:t>
            </a:r>
          </a:p>
          <a:p>
            <a:r>
              <a:rPr lang="ru-RU" dirty="0" smtClean="0"/>
              <a:t>кассовые сканеры, оснащенные системами считывания ШК: оптические контактные считыватели в виде ручек, карандашей, лазерных пистолетов и т.д.</a:t>
            </a:r>
          </a:p>
          <a:p>
            <a:endParaRPr lang="ru-RU" dirty="0" smtClean="0"/>
          </a:p>
          <a:p>
            <a:r>
              <a:rPr lang="ru-RU" dirty="0" smtClean="0"/>
              <a:t>Наиболее простыми и доступными устройствами для считывания штрих-кода являются считывающие карандаши, но их можно использовать тогда, когда оператор может провести карандашом по этикетке. В небольших магазинах их можно применять, а на крупных складах или в супермаркетах это нецелесообразно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Штрих-код позволяет распознавать информационную фальсификацию, сопровождающую обычно другие виды подделок.</a:t>
            </a:r>
          </a:p>
          <a:p>
            <a:endParaRPr lang="ru-RU" dirty="0" smtClean="0"/>
          </a:p>
          <a:p>
            <a:r>
              <a:rPr lang="ru-RU" dirty="0" smtClean="0"/>
              <a:t>Штрих-код наносится на транспортную или потребительскую упаковку многих импортных и отечественных товаров типографским способом или с помощью этикетки или ярлыка, которые приклеиваются. Штриховой код должен наноситься на заднюю стенку упаковки в правом нижнем углу на расстоянии не менее 20 мм от краев. Допускается нанесение на боковую стенку упаковки, на этикетку в правом нижнем углу. На мягких упаковках выбирают место, где штрихи будут параллельны дну упаковки. Штрих-код не должен размешаться там, где уже есть другие элементы маркировки (текст, рисунки, перфорация).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www.grandars.ru</a:t>
            </a:r>
            <a:endParaRPr lang="ru-RU" dirty="0" smtClean="0"/>
          </a:p>
          <a:p>
            <a:r>
              <a:rPr lang="en-US" dirty="0" smtClean="0"/>
              <a:t>wikipedia.org</a:t>
            </a:r>
            <a:endParaRPr lang="ru-RU" dirty="0" smtClean="0"/>
          </a:p>
          <a:p>
            <a:r>
              <a:rPr lang="en-US" dirty="0" smtClean="0"/>
              <a:t>traditio-ru.org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изобретения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В 1948 году Бернард </a:t>
            </a:r>
            <a:r>
              <a:rPr lang="ru-RU" dirty="0" err="1" smtClean="0"/>
              <a:t>Сильвер</a:t>
            </a:r>
            <a:r>
              <a:rPr lang="ru-RU" dirty="0" smtClean="0"/>
              <a:t> (1924—1962), аспирант Института Технологии Университета в Филадельфии (штат Пенсильвания, США), услышал, как президент местной продовольственной сети просил одного из деканов разработать систему, автоматически считывающую информацию о продукте при его контроле. </a:t>
            </a:r>
            <a:r>
              <a:rPr lang="ru-RU" dirty="0" err="1" smtClean="0"/>
              <a:t>Сильвер</a:t>
            </a:r>
            <a:r>
              <a:rPr lang="ru-RU" dirty="0" smtClean="0"/>
              <a:t> рассказал об этом друзьям — </a:t>
            </a:r>
            <a:r>
              <a:rPr lang="ru-RU" dirty="0" err="1" smtClean="0"/>
              <a:t>Норману</a:t>
            </a:r>
            <a:r>
              <a:rPr lang="ru-RU" dirty="0" smtClean="0"/>
              <a:t> Джозефу </a:t>
            </a:r>
            <a:r>
              <a:rPr lang="ru-RU" dirty="0" err="1" smtClean="0"/>
              <a:t>Вудланду</a:t>
            </a:r>
            <a:r>
              <a:rPr lang="ru-RU" dirty="0" smtClean="0"/>
              <a:t> (1921—2012) и </a:t>
            </a:r>
            <a:r>
              <a:rPr lang="ru-RU" dirty="0" err="1" smtClean="0"/>
              <a:t>Джордину</a:t>
            </a:r>
            <a:r>
              <a:rPr lang="ru-RU" dirty="0" smtClean="0"/>
              <a:t> </a:t>
            </a:r>
            <a:r>
              <a:rPr lang="ru-RU" dirty="0" err="1" smtClean="0"/>
              <a:t>Джохэнсону</a:t>
            </a:r>
            <a:r>
              <a:rPr lang="ru-RU" dirty="0" smtClean="0"/>
              <a:t>. Втроём они начали исследовать различные системы маркировки. Их первая работающая система использовала ультрафиолетовые чернила, но они были довольно дороги, а кроме того, со временем выцветали.</a:t>
            </a:r>
          </a:p>
          <a:p>
            <a:endParaRPr lang="ru-RU" dirty="0" smtClean="0"/>
          </a:p>
          <a:p>
            <a:r>
              <a:rPr lang="ru-RU" dirty="0" smtClean="0"/>
              <a:t>Убеждённый в том, что система реализуема, </a:t>
            </a:r>
            <a:r>
              <a:rPr lang="ru-RU" dirty="0" err="1" smtClean="0"/>
              <a:t>Вудланд</a:t>
            </a:r>
            <a:r>
              <a:rPr lang="ru-RU" dirty="0" smtClean="0"/>
              <a:t> покинул Филадельфию и перебрался во Флориду в квартиру своего отца для продолжения работы. Его следующее вдохновение неожиданно дала азбука Морзе — он сформировал свой первый штриховой код из песка на берегу. Как он сам сказал: «Я только расширил точки и тире вниз и сделал из них узкие и широкие линии». Чтобы прочитать штрихи, он приспособил технологию </a:t>
            </a:r>
            <a:r>
              <a:rPr lang="ru-RU" dirty="0" err="1" smtClean="0"/>
              <a:t>саундтрек</a:t>
            </a:r>
            <a:r>
              <a:rPr lang="ru-RU" dirty="0" smtClean="0"/>
              <a:t> (звуковой дорожки), а именно оптический </a:t>
            </a:r>
            <a:r>
              <a:rPr lang="ru-RU" dirty="0" err="1" smtClean="0"/>
              <a:t>саундтрек</a:t>
            </a:r>
            <a:r>
              <a:rPr lang="ru-RU" dirty="0" smtClean="0"/>
              <a:t>, используемую для записи звука в кинофильмах. 20 октября 1949 года </a:t>
            </a:r>
            <a:r>
              <a:rPr lang="ru-RU" dirty="0" err="1" smtClean="0"/>
              <a:t>Вудланд</a:t>
            </a:r>
            <a:r>
              <a:rPr lang="ru-RU" dirty="0" smtClean="0"/>
              <a:t> и </a:t>
            </a:r>
            <a:r>
              <a:rPr lang="ru-RU" dirty="0" err="1" smtClean="0"/>
              <a:t>Сильвер</a:t>
            </a:r>
            <a:r>
              <a:rPr lang="ru-RU" dirty="0" smtClean="0"/>
              <a:t> подали заявку на изобретение, которая была удовлетворена 7 октября 1952 года.</a:t>
            </a:r>
          </a:p>
          <a:p>
            <a:endParaRPr lang="ru-RU" dirty="0" smtClean="0"/>
          </a:p>
          <a:p>
            <a:r>
              <a:rPr lang="ru-RU" dirty="0" smtClean="0"/>
              <a:t>В 1951 году </a:t>
            </a:r>
            <a:r>
              <a:rPr lang="ru-RU" dirty="0" err="1" smtClean="0"/>
              <a:t>Вудланд</a:t>
            </a:r>
            <a:r>
              <a:rPr lang="ru-RU" dirty="0" smtClean="0"/>
              <a:t> и </a:t>
            </a:r>
            <a:r>
              <a:rPr lang="ru-RU" dirty="0" err="1" smtClean="0"/>
              <a:t>Сильвер</a:t>
            </a:r>
            <a:r>
              <a:rPr lang="ru-RU" dirty="0" smtClean="0"/>
              <a:t> попытались заинтересовать компанию IBM в развитии их системы. Компания, признав реализуемость и привлекательность идеи, отказалась от её реализации. IBM посчитала, что обработка получающейся информации потребует сложного оборудования, и что его разработку она сможет провести при наличии свободного времени в будущем.</a:t>
            </a:r>
          </a:p>
          <a:p>
            <a:endParaRPr lang="ru-RU" dirty="0" smtClean="0"/>
          </a:p>
          <a:p>
            <a:r>
              <a:rPr lang="ru-RU" dirty="0" smtClean="0"/>
              <a:t>В 1952 году </a:t>
            </a:r>
            <a:r>
              <a:rPr lang="ru-RU" dirty="0" err="1" smtClean="0"/>
              <a:t>Вудланд</a:t>
            </a:r>
            <a:r>
              <a:rPr lang="ru-RU" dirty="0" smtClean="0"/>
              <a:t> и </a:t>
            </a:r>
            <a:r>
              <a:rPr lang="ru-RU" dirty="0" err="1" smtClean="0"/>
              <a:t>Сильвер</a:t>
            </a:r>
            <a:r>
              <a:rPr lang="ru-RU" dirty="0" smtClean="0"/>
              <a:t> продали патент компании </a:t>
            </a:r>
            <a:r>
              <a:rPr lang="ru-RU" dirty="0" err="1" smtClean="0"/>
              <a:t>Филко</a:t>
            </a:r>
            <a:r>
              <a:rPr lang="ru-RU" dirty="0" smtClean="0"/>
              <a:t> (</a:t>
            </a:r>
            <a:r>
              <a:rPr lang="ru-RU" dirty="0" err="1" smtClean="0"/>
              <a:t>Philco</a:t>
            </a:r>
            <a:r>
              <a:rPr lang="ru-RU" dirty="0" smtClean="0"/>
              <a:t> — в дальнейшем известна как </a:t>
            </a:r>
            <a:r>
              <a:rPr lang="ru-RU" dirty="0" err="1" smtClean="0"/>
              <a:t>Helios</a:t>
            </a:r>
            <a:r>
              <a:rPr lang="ru-RU" dirty="0" smtClean="0"/>
              <a:t> </a:t>
            </a:r>
            <a:r>
              <a:rPr lang="ru-RU" dirty="0" err="1" smtClean="0"/>
              <a:t>Electric</a:t>
            </a:r>
            <a:r>
              <a:rPr lang="ru-RU" dirty="0" smtClean="0"/>
              <a:t> </a:t>
            </a:r>
            <a:r>
              <a:rPr lang="ru-RU" dirty="0" err="1" smtClean="0"/>
              <a:t>Company</a:t>
            </a:r>
            <a:r>
              <a:rPr lang="ru-RU" dirty="0" smtClean="0"/>
              <a:t>). В том же самом году </a:t>
            </a:r>
            <a:r>
              <a:rPr lang="ru-RU" dirty="0" err="1" smtClean="0"/>
              <a:t>Филко</a:t>
            </a:r>
            <a:r>
              <a:rPr lang="ru-RU" dirty="0" smtClean="0"/>
              <a:t> перепродала патент компании RCA.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Способы кодирования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Линейные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	</a:t>
            </a:r>
            <a:r>
              <a:rPr lang="ru-RU" sz="2400" dirty="0" smtClean="0"/>
              <a:t>Линейными (обычными) называются </a:t>
            </a:r>
            <a:r>
              <a:rPr lang="ru-RU" sz="2400" dirty="0" err="1" smtClean="0"/>
              <a:t>штрихкоды</a:t>
            </a:r>
            <a:r>
              <a:rPr lang="ru-RU" sz="2400" dirty="0" smtClean="0"/>
              <a:t>, читаемые в одном направлении (по горизонтали). Наиболее распространённые линейные символики: EAN (EAN-8 состоит из 8 цифр, EAN-13 — используются 13 цифр), UPC (UPC-A, UPC-E), Code56, Code128 (UPC/EAN-128), </a:t>
            </a:r>
            <a:r>
              <a:rPr lang="ru-RU" sz="2400" dirty="0" err="1" smtClean="0"/>
              <a:t>Codabar</a:t>
            </a:r>
            <a:r>
              <a:rPr lang="ru-RU" sz="2400" dirty="0" smtClean="0"/>
              <a:t>, «</a:t>
            </a:r>
            <a:r>
              <a:rPr lang="ru-RU" sz="2400" dirty="0" err="1" smtClean="0"/>
              <a:t>Interleaved</a:t>
            </a:r>
            <a:r>
              <a:rPr lang="ru-RU" sz="2400" dirty="0" smtClean="0"/>
              <a:t> 2 </a:t>
            </a:r>
            <a:r>
              <a:rPr lang="ru-RU" sz="2400" dirty="0" err="1" smtClean="0"/>
              <a:t>of</a:t>
            </a:r>
            <a:r>
              <a:rPr lang="ru-RU" sz="2400" dirty="0" smtClean="0"/>
              <a:t> 5». Линейные символики позволяют кодировать небольшой объём информации (до 20—30 символов, обычно цифр).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Двухмерные</a:t>
            </a:r>
          </a:p>
          <a:p>
            <a:pPr lvl="1"/>
            <a:r>
              <a:rPr lang="ru-RU" dirty="0" smtClean="0"/>
              <a:t>Двухмерные символики были разработаны для кодирования большого объёма информации. Расшифровка такого кода проводится в двух измерениях (по горизонтали и по вертикали).</a:t>
            </a:r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Двухмерные коды подразделяются на многоуровневые (</a:t>
            </a:r>
            <a:r>
              <a:rPr lang="ru-RU" dirty="0" err="1" smtClean="0"/>
              <a:t>stacked</a:t>
            </a:r>
            <a:r>
              <a:rPr lang="ru-RU" dirty="0" smtClean="0"/>
              <a:t>) и матричные (</a:t>
            </a:r>
            <a:r>
              <a:rPr lang="ru-RU" dirty="0" err="1" smtClean="0"/>
              <a:t>matrix</a:t>
            </a:r>
            <a:r>
              <a:rPr lang="ru-RU" dirty="0" smtClean="0"/>
              <a:t>). Многоуровневые </a:t>
            </a:r>
            <a:r>
              <a:rPr lang="ru-RU" dirty="0" err="1" smtClean="0"/>
              <a:t>штрихкоды</a:t>
            </a:r>
            <a:r>
              <a:rPr lang="ru-RU" dirty="0" smtClean="0"/>
              <a:t> появились исторически ранее, и представляют собой поставленные друг на друга несколько обычных линейных кодов. Матричные же коды более плотно упаковывают информационные элементы по вертикали.</a:t>
            </a:r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В настоящее время разработано множество двумерных </a:t>
            </a:r>
            <a:r>
              <a:rPr lang="ru-RU" dirty="0" err="1" smtClean="0"/>
              <a:t>штрихкодов</a:t>
            </a:r>
            <a:r>
              <a:rPr lang="ru-RU" dirty="0" smtClean="0"/>
              <a:t>, применяемых с той или иной широтой распространения.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применение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ТОРГОВЛЯ. Исторически сложилось так, что в торговле наиболее часто используется код EAN/UPC. Первоначально была разработана американская система UPC, содержащая в себе для кодировки товара 12 цифр, и она обрела такую популярность, что на неё обратили внимание и </a:t>
            </a:r>
            <a:r>
              <a:rPr lang="ru-RU" dirty="0" err="1" smtClean="0"/>
              <a:t>eвропейские</a:t>
            </a:r>
            <a:r>
              <a:rPr lang="ru-RU" dirty="0" smtClean="0"/>
              <a:t> страны. Однако весь диапазон кодов уже был занят для кодирования товаров США и Канады, а товары и фирмы монопольно регистрировались в США. Перед разработчиками европейской кодировки EAN-13 встала серьёзная задача — расширить диапазон кодов и организовать независимую от США систему регистрации, обеспечив максимальную совместимость с кодировкой UPC. Решением стало добавление тринадцатой цифры в крайней слева позиции (она обычно указывается арабской цифрой слева от </a:t>
            </a:r>
            <a:r>
              <a:rPr lang="ru-RU" dirty="0" err="1" smtClean="0"/>
              <a:t>штрихкода</a:t>
            </a:r>
            <a:r>
              <a:rPr lang="ru-RU" dirty="0" smtClean="0"/>
              <a:t>) с помощью 12 цифровых шаблонов, так же как и в UPC. При этом удалось сохранить обратную совместимость EAN-13 с кодировкой UPC — последняя стала подмножеством кодировки EAN-13 с первой цифрой 0.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14356"/>
            <a:ext cx="8229600" cy="4525963"/>
          </a:xfrm>
        </p:spPr>
        <p:txBody>
          <a:bodyPr/>
          <a:lstStyle/>
          <a:p>
            <a:r>
              <a:rPr lang="ru-RU" dirty="0" smtClean="0"/>
              <a:t>ЛОГИСТИКА</a:t>
            </a:r>
          </a:p>
          <a:p>
            <a:r>
              <a:rPr lang="ru-RU" sz="2000" dirty="0" smtClean="0"/>
              <a:t>Почтовые отправления</a:t>
            </a:r>
          </a:p>
          <a:p>
            <a:r>
              <a:rPr lang="ru-RU" sz="2000" dirty="0" smtClean="0"/>
              <a:t>Единицы хранения</a:t>
            </a:r>
          </a:p>
          <a:p>
            <a:r>
              <a:rPr lang="ru-RU" sz="2000" dirty="0" smtClean="0"/>
              <a:t>Части для сборки</a:t>
            </a:r>
            <a:endParaRPr lang="ru-RU" sz="2000" dirty="0"/>
          </a:p>
        </p:txBody>
      </p:sp>
      <p:pic>
        <p:nvPicPr>
          <p:cNvPr id="4" name="Рисунок 3" descr="800px-E4418-Vitoria-streetcar-rai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571480"/>
            <a:ext cx="4572000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7686" y="4000504"/>
            <a:ext cx="222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Помеченные рельсы</a:t>
            </a:r>
            <a:endParaRPr lang="ru-RU" dirty="0"/>
          </a:p>
        </p:txBody>
      </p:sp>
      <p:pic>
        <p:nvPicPr>
          <p:cNvPr id="6" name="Рисунок 5" descr="UPC_A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2857496"/>
            <a:ext cx="2095500" cy="1514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4414" y="4572008"/>
            <a:ext cx="2750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Линейный штриховой код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D_Bar_Code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500042"/>
            <a:ext cx="7077075" cy="3324225"/>
          </a:xfrm>
        </p:spPr>
      </p:pic>
      <p:sp>
        <p:nvSpPr>
          <p:cNvPr id="5" name="TextBox 4"/>
          <p:cNvSpPr txBox="1"/>
          <p:nvPr/>
        </p:nvSpPr>
        <p:spPr>
          <a:xfrm>
            <a:off x="1428728" y="3786190"/>
            <a:ext cx="4408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Двухмерный код на медицинском рецепте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 штрихового кодирования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5114948"/>
          </a:xfrm>
        </p:spPr>
        <p:txBody>
          <a:bodyPr>
            <a:noAutofit/>
          </a:bodyPr>
          <a:lstStyle/>
          <a:p>
            <a:r>
              <a:rPr lang="ru-RU" sz="1200" dirty="0" smtClean="0"/>
              <a:t>Принцип штрихового кодирования — кодирование алфавитно-цифровых символов в виде чередования черных и светлых полос различной ширины (штрихов и пробелов), считывание с помощью сканирующего устройства, которое расшифровывает коды и передает информацию на ЭВМ. ШК — одно из наиболее распространенных средств автоматической идентификации. Расшифровка кодов осуществляется сканирующими устройствами. Коды Европейской ассоциации товарной нумерации (EAN) состоят из 13 цифр (иногда — из 8 для малых размеров упаковки).</a:t>
            </a:r>
          </a:p>
          <a:p>
            <a:endParaRPr lang="ru-RU" sz="1200" dirty="0" smtClean="0"/>
          </a:p>
          <a:p>
            <a:r>
              <a:rPr lang="ru-RU" sz="1200" dirty="0" smtClean="0"/>
              <a:t>Первые 2 (3) цифры означают код страны-изготовителя (Великобритания — 50, Испания — 84, Германия — 400-440, Россия — 460-469, Китай — 690, Беларусь — 481).</a:t>
            </a:r>
          </a:p>
          <a:p>
            <a:endParaRPr lang="ru-RU" sz="1200" dirty="0" smtClean="0"/>
          </a:p>
          <a:p>
            <a:r>
              <a:rPr lang="ru-RU" sz="1200" dirty="0" smtClean="0"/>
              <a:t>Следующие пять цифр (3-5 или 3-7) - код предприятия-изготовителя присваивает централизованно национальный орган страны конкретной организации-изготовителю.</a:t>
            </a:r>
          </a:p>
          <a:p>
            <a:endParaRPr lang="ru-RU" sz="1100" dirty="0" smtClean="0"/>
          </a:p>
          <a:p>
            <a:endParaRPr lang="ru-RU" sz="1100" dirty="0" smtClean="0"/>
          </a:p>
        </p:txBody>
      </p:sp>
      <p:pic>
        <p:nvPicPr>
          <p:cNvPr id="4" name="Рисунок 3" descr="d17eeda08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214818"/>
            <a:ext cx="2714644" cy="19277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Следующие пять (6-7 или 8-12) - код товара, присваивается организацией-изготовителем или продавцом самостоятельно в виде регистрационного номера в пределах своего предприятия. В этих цифрах изготовитель может закодировать необходимые для идентификации данные: наименование, сорт, артикул, цвет, массу, размер и др.</a:t>
            </a:r>
          </a:p>
          <a:p>
            <a:endParaRPr lang="ru-RU" dirty="0" smtClean="0"/>
          </a:p>
          <a:p>
            <a:r>
              <a:rPr lang="ru-RU" dirty="0" smtClean="0"/>
              <a:t>Последняя цифра — контрольная, предназначенная для считывания штрих-кода сканером по алгоритму EAN. Контрольное число находят путем определенной последовательности арифметических действий.</a:t>
            </a:r>
          </a:p>
          <a:p>
            <a:endParaRPr lang="ru-RU" dirty="0" smtClean="0"/>
          </a:p>
          <a:p>
            <a:r>
              <a:rPr lang="ru-RU" dirty="0" smtClean="0"/>
              <a:t>За единицу ширины штриха принимается модуль — самый узкий штрих или пробел шириной 0,33 мм. Каждая цифра кодируется семью модулями, которые сгруппированы в два штриха и два пробела. Например, цифра 4 представлена как 1011100. Ширина штрихов и пробелов — от одного до трех модулей.</a:t>
            </a:r>
          </a:p>
          <a:p>
            <a:endParaRPr lang="ru-RU" dirty="0" smtClean="0"/>
          </a:p>
          <a:p>
            <a:r>
              <a:rPr lang="ru-RU" dirty="0" smtClean="0"/>
              <a:t>Информацию о коде несут также ширина штрихов, пробелов и их сочетание. Номинальный размер символа EAN-13 от первого до последнего штриха — 31,35 мм. Вокруг кода должно быть пустое пространство, так что номинальная ширина составляет 37,29 мм. В начале и конце ШК помещены удлиненные краевые штрихи, указывающие на начало и конец сканирования.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1240</Words>
  <Application>Microsoft Office PowerPoint</Application>
  <PresentationFormat>Экран (4:3)</PresentationFormat>
  <Paragraphs>179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Штриховой код(извлекаемая информация)</vt:lpstr>
      <vt:lpstr>История изобретения</vt:lpstr>
      <vt:lpstr>Способы кодирования информации</vt:lpstr>
      <vt:lpstr>Слайд 4</vt:lpstr>
      <vt:lpstr>Практическое применение</vt:lpstr>
      <vt:lpstr>Слайд 6</vt:lpstr>
      <vt:lpstr>Слайд 7</vt:lpstr>
      <vt:lpstr>Принцип штрихового кодирования</vt:lpstr>
      <vt:lpstr>Слайд 9</vt:lpstr>
      <vt:lpstr>Проверка штрихового кода</vt:lpstr>
      <vt:lpstr>Коды стран местонахождения баз данных о штрихкоде (частично)</vt:lpstr>
      <vt:lpstr>Считывание штрих-кода</vt:lpstr>
      <vt:lpstr>Источники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Штриховой код(извлекаемая информация)</dc:title>
  <dc:creator>XP GAME 2009</dc:creator>
  <cp:lastModifiedBy>XP GAME 2009</cp:lastModifiedBy>
  <cp:revision>20</cp:revision>
  <dcterms:created xsi:type="dcterms:W3CDTF">2013-10-23T13:23:07Z</dcterms:created>
  <dcterms:modified xsi:type="dcterms:W3CDTF">2013-10-25T06:00:22Z</dcterms:modified>
</cp:coreProperties>
</file>